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7"/>
  </p:notesMasterIdLst>
  <p:sldIdLst>
    <p:sldId id="277" r:id="rId5"/>
    <p:sldId id="256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g6SnlaV2SjTP6T4/fEsk3rCagm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859862-06AE-B2C4-5142-1D5A8BC54FB0}" v="23" dt="2025-08-07T17:50:43.041"/>
  </p1510:revLst>
</p1510:revInfo>
</file>

<file path=ppt/tableStyles.xml><?xml version="1.0" encoding="utf-8"?>
<a:tblStyleLst xmlns:a="http://schemas.openxmlformats.org/drawingml/2006/main" def="{FFCCA786-9350-406D-84C5-0F0AD0C8A2C8}">
  <a:tblStyle styleId="{FFCCA786-9350-406D-84C5-0F0AD0C8A2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60" d="100"/>
          <a:sy n="160" d="100"/>
        </p:scale>
        <p:origin x="78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le Monache, Luca" userId="S::ldellemonache@ucsd.edu::0c70c249-b60d-4c30-b8fb-8a6cd06a61b0" providerId="AD" clId="Web-{C2859862-06AE-B2C4-5142-1D5A8BC54FB0}"/>
    <pc:docChg chg="modSld sldOrd">
      <pc:chgData name="Delle Monache, Luca" userId="S::ldellemonache@ucsd.edu::0c70c249-b60d-4c30-b8fb-8a6cd06a61b0" providerId="AD" clId="Web-{C2859862-06AE-B2C4-5142-1D5A8BC54FB0}" dt="2025-08-07T17:50:43.041" v="11"/>
      <pc:docMkLst>
        <pc:docMk/>
      </pc:docMkLst>
      <pc:sldChg chg="addSp delSp modSp ord">
        <pc:chgData name="Delle Monache, Luca" userId="S::ldellemonache@ucsd.edu::0c70c249-b60d-4c30-b8fb-8a6cd06a61b0" providerId="AD" clId="Web-{C2859862-06AE-B2C4-5142-1D5A8BC54FB0}" dt="2025-08-07T17:50:43.041" v="11"/>
        <pc:sldMkLst>
          <pc:docMk/>
          <pc:sldMk cId="0" sldId="277"/>
        </pc:sldMkLst>
        <pc:spChg chg="del">
          <ac:chgData name="Delle Monache, Luca" userId="S::ldellemonache@ucsd.edu::0c70c249-b60d-4c30-b8fb-8a6cd06a61b0" providerId="AD" clId="Web-{C2859862-06AE-B2C4-5142-1D5A8BC54FB0}" dt="2025-08-07T17:50:43.041" v="11"/>
          <ac:spMkLst>
            <pc:docMk/>
            <pc:sldMk cId="0" sldId="277"/>
            <ac:spMk id="4" creationId="{BA78308E-127C-6E69-CEF1-DB448F68F569}"/>
          </ac:spMkLst>
        </pc:spChg>
        <pc:spChg chg="add mod">
          <ac:chgData name="Delle Monache, Luca" userId="S::ldellemonache@ucsd.edu::0c70c249-b60d-4c30-b8fb-8a6cd06a61b0" providerId="AD" clId="Web-{C2859862-06AE-B2C4-5142-1D5A8BC54FB0}" dt="2025-08-07T17:50:39.275" v="10" actId="20577"/>
          <ac:spMkLst>
            <pc:docMk/>
            <pc:sldMk cId="0" sldId="277"/>
            <ac:spMk id="10" creationId="{443A5928-4BC2-1295-FD21-F1A2C2EB37C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f435b44cc7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2f435b44cc7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g2f435b44cc7_0_1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 - White+Seal">
  <p:cSld name="5_Title Slide - White+Seal">
    <p:bg>
      <p:bgPr>
        <a:solidFill>
          <a:srgbClr val="13294A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88702" y="1383672"/>
            <a:ext cx="8548212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1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88702" y="2595839"/>
            <a:ext cx="8548212" cy="171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2pPr>
            <a:lvl3pPr lvl="2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4pPr>
            <a:lvl5pPr lvl="4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500"/>
              <a:buNone/>
              <a:defRPr>
                <a:solidFill>
                  <a:srgbClr val="929293"/>
                </a:solidFill>
              </a:defRPr>
            </a:lvl5pPr>
            <a:lvl6pPr lvl="5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9447" y="4620437"/>
            <a:ext cx="3125537" cy="3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/>
          <p:nvPr/>
        </p:nvSpPr>
        <p:spPr>
          <a:xfrm>
            <a:off x="-105568" y="4571999"/>
            <a:ext cx="659146" cy="647597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4868985" y="5120730"/>
                </a:lnTo>
                <a:lnTo>
                  <a:pt x="2527325" y="510085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close/>
              </a:path>
            </a:pathLst>
          </a:custGeom>
          <a:solidFill>
            <a:srgbClr val="007DBA">
              <a:alpha val="6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one">
  <p:cSld name="2_done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Slide">
  <p:cSld name="6_Section Slide">
    <p:bg>
      <p:bgPr>
        <a:solidFill>
          <a:srgbClr val="006A96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one">
  <p:cSld name="1_done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4"/>
          <p:cNvSpPr txBox="1">
            <a:spLocks noGrp="1"/>
          </p:cNvSpPr>
          <p:nvPr>
            <p:ph type="ctrTitle"/>
          </p:nvPr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  <a:defRPr sz="4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3"/>
          </p:nvPr>
        </p:nvSpPr>
        <p:spPr>
          <a:xfrm>
            <a:off x="6294438" y="628650"/>
            <a:ext cx="2849562" cy="741363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0" rIns="0" bIns="0" anchor="ctr" anchorCtr="0">
            <a:normAutofit/>
          </a:bodyPr>
          <a:lstStyle>
            <a:lvl1pPr marL="457200" lvl="0" indent="-228600" algn="l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Slide">
  <p:cSld name="7_Section Slide">
    <p:bg>
      <p:bgPr>
        <a:solidFill>
          <a:srgbClr val="006A96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5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>
            <a:off x="365760" y="628650"/>
            <a:ext cx="3924404" cy="4292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5"/>
          <p:cNvSpPr txBox="1"/>
          <p:nvPr/>
        </p:nvSpPr>
        <p:spPr>
          <a:xfrm>
            <a:off x="4893276" y="628650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5"/>
          <p:cNvSpPr txBox="1"/>
          <p:nvPr/>
        </p:nvSpPr>
        <p:spPr>
          <a:xfrm>
            <a:off x="6293708" y="628650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5"/>
          <p:cNvSpPr txBox="1"/>
          <p:nvPr/>
        </p:nvSpPr>
        <p:spPr>
          <a:xfrm>
            <a:off x="4893276" y="16797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 txBox="1"/>
          <p:nvPr/>
        </p:nvSpPr>
        <p:spPr>
          <a:xfrm>
            <a:off x="6293708" y="16797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5"/>
          <p:cNvSpPr txBox="1"/>
          <p:nvPr/>
        </p:nvSpPr>
        <p:spPr>
          <a:xfrm>
            <a:off x="4893276" y="2747319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5"/>
          <p:cNvSpPr txBox="1"/>
          <p:nvPr/>
        </p:nvSpPr>
        <p:spPr>
          <a:xfrm>
            <a:off x="6293708" y="2747319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5"/>
          <p:cNvSpPr txBox="1"/>
          <p:nvPr/>
        </p:nvSpPr>
        <p:spPr>
          <a:xfrm>
            <a:off x="4893276" y="3801762"/>
            <a:ext cx="1400432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91425" tIns="182875" rIns="91425" bIns="182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en-US" sz="4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####</a:t>
            </a:r>
            <a:endParaRPr sz="4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/>
        </p:nvSpPr>
        <p:spPr>
          <a:xfrm>
            <a:off x="6293708" y="3801762"/>
            <a:ext cx="2850293" cy="741405"/>
          </a:xfrm>
          <a:prstGeom prst="rect">
            <a:avLst/>
          </a:prstGeom>
          <a:solidFill>
            <a:srgbClr val="006A96">
              <a:alpha val="69019"/>
            </a:srgbClr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+Content+PhotoLeft">
  <p:cSld name="2_Title+Content+PhotoLeft">
    <p:bg>
      <p:bgPr>
        <a:solidFill>
          <a:srgbClr val="006A96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6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+Content+PhotoLeft">
  <p:cSld name="5_Title+Content+PhotoLeft">
    <p:bg>
      <p:bgPr>
        <a:solidFill>
          <a:srgbClr val="006A96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body" idx="1"/>
          </p:nvPr>
        </p:nvSpPr>
        <p:spPr>
          <a:xfrm>
            <a:off x="304800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7"/>
          <p:cNvSpPr txBox="1">
            <a:spLocks noGrp="1"/>
          </p:cNvSpPr>
          <p:nvPr>
            <p:ph type="body" idx="2"/>
          </p:nvPr>
        </p:nvSpPr>
        <p:spPr>
          <a:xfrm>
            <a:off x="4642184" y="1025818"/>
            <a:ext cx="4182979" cy="386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3777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9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+Content+PhotoLeft">
  <p:cSld name="4_Title+Content+PhotoLef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4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04800" y="1013572"/>
            <a:ext cx="418297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650205" y="1013572"/>
            <a:ext cx="4174959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>
            <a:spLocks noGrp="1"/>
          </p:cNvSpPr>
          <p:nvPr>
            <p:ph type="pic" idx="2"/>
          </p:nvPr>
        </p:nvSpPr>
        <p:spPr>
          <a:xfrm>
            <a:off x="390068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390069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>
            <a:spLocks noGrp="1"/>
          </p:cNvSpPr>
          <p:nvPr>
            <p:ph type="pic" idx="3"/>
          </p:nvPr>
        </p:nvSpPr>
        <p:spPr>
          <a:xfrm>
            <a:off x="2510164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15"/>
          <p:cNvSpPr txBox="1">
            <a:spLocks noGrp="1"/>
          </p:cNvSpPr>
          <p:nvPr>
            <p:ph type="body" idx="4"/>
          </p:nvPr>
        </p:nvSpPr>
        <p:spPr>
          <a:xfrm>
            <a:off x="2510165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>
            <a:spLocks noGrp="1"/>
          </p:cNvSpPr>
          <p:nvPr>
            <p:ph type="pic" idx="5"/>
          </p:nvPr>
        </p:nvSpPr>
        <p:spPr>
          <a:xfrm>
            <a:off x="4630260" y="1038134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15"/>
          <p:cNvSpPr txBox="1">
            <a:spLocks noGrp="1"/>
          </p:cNvSpPr>
          <p:nvPr>
            <p:ph type="body" idx="6"/>
          </p:nvPr>
        </p:nvSpPr>
        <p:spPr>
          <a:xfrm>
            <a:off x="4630261" y="3824935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>
            <a:spLocks noGrp="1"/>
          </p:cNvSpPr>
          <p:nvPr>
            <p:ph type="pic" idx="7"/>
          </p:nvPr>
        </p:nvSpPr>
        <p:spPr>
          <a:xfrm>
            <a:off x="6808747" y="1047762"/>
            <a:ext cx="1890144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5"/>
          <p:cNvSpPr txBox="1">
            <a:spLocks noGrp="1"/>
          </p:cNvSpPr>
          <p:nvPr>
            <p:ph type="body" idx="8"/>
          </p:nvPr>
        </p:nvSpPr>
        <p:spPr>
          <a:xfrm>
            <a:off x="6808748" y="3834563"/>
            <a:ext cx="189014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>
            <a:spLocks noGrp="1"/>
          </p:cNvSpPr>
          <p:nvPr>
            <p:ph type="pic" idx="9"/>
          </p:nvPr>
        </p:nvSpPr>
        <p:spPr>
          <a:xfrm>
            <a:off x="-2456735" y="1173944"/>
            <a:ext cx="1890144" cy="265099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bg>
      <p:bgPr>
        <a:solidFill>
          <a:srgbClr val="006A96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5783">
              <a:alpha val="27058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6"/>
          <p:cNvSpPr>
            <a:spLocks noGrp="1"/>
          </p:cNvSpPr>
          <p:nvPr>
            <p:ph type="pic" idx="2"/>
          </p:nvPr>
        </p:nvSpPr>
        <p:spPr>
          <a:xfrm>
            <a:off x="274321" y="985478"/>
            <a:ext cx="8607993" cy="2650991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6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rgbClr val="006C92"/>
              </a:buClr>
              <a:buSzPts val="2250"/>
              <a:buFont typeface="Calibri"/>
              <a:buNone/>
              <a:defRPr sz="2250" b="1" cap="none">
                <a:solidFill>
                  <a:srgbClr val="006C9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274321" y="3824935"/>
            <a:ext cx="8607993" cy="106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238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1pPr>
            <a:lvl2pPr marL="914400" lvl="1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+Content+PhotoLeft">
  <p:cSld name="3_Title+Content+PhotoLeft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7"/>
          <p:cNvSpPr>
            <a:spLocks noGrp="1"/>
          </p:cNvSpPr>
          <p:nvPr>
            <p:ph type="pic" idx="2"/>
          </p:nvPr>
        </p:nvSpPr>
        <p:spPr>
          <a:xfrm>
            <a:off x="4149207" y="1014294"/>
            <a:ext cx="4733107" cy="195028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346509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>
            <a:spLocks noGrp="1"/>
          </p:cNvSpPr>
          <p:nvPr>
            <p:ph type="pic" idx="3"/>
          </p:nvPr>
        </p:nvSpPr>
        <p:spPr>
          <a:xfrm>
            <a:off x="4149207" y="3060834"/>
            <a:ext cx="4733107" cy="207131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Content+PhotoLeft">
  <p:cSld name="Title+Content+PhotoLeft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-910425" y="658270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>
            <a:spLocks noGrp="1"/>
          </p:cNvSpPr>
          <p:nvPr>
            <p:ph type="pic" idx="2"/>
          </p:nvPr>
        </p:nvSpPr>
        <p:spPr>
          <a:xfrm>
            <a:off x="317500" y="1014293"/>
            <a:ext cx="4760913" cy="3872753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8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>
            <a:lvl1pPr lvl="0" algn="l">
              <a:lnSpc>
                <a:spcPct val="86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Calibri"/>
              <a:buNone/>
              <a:defRPr sz="225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5293894" y="1014293"/>
            <a:ext cx="3588420" cy="3872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lide">
  <p:cSld name="2_Section Slid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C9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lide">
  <p:cSld name="1_Section Slide">
    <p:bg>
      <p:bgPr>
        <a:solidFill>
          <a:srgbClr val="006A96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>
            <a:spLocks noGrp="1"/>
          </p:cNvSpPr>
          <p:nvPr>
            <p:ph type="pic" idx="2"/>
          </p:nvPr>
        </p:nvSpPr>
        <p:spPr>
          <a:xfrm>
            <a:off x="6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4869706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182875" rIns="274300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libri"/>
              <a:buNone/>
              <a:defRPr sz="2400" b="1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048410" y="1504150"/>
            <a:ext cx="376658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ne">
  <p:cSld name="done"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/>
          <p:nvPr/>
        </p:nvSpPr>
        <p:spPr>
          <a:xfrm>
            <a:off x="-818985" y="641645"/>
            <a:ext cx="5726002" cy="5625681"/>
          </a:xfrm>
          <a:custGeom>
            <a:avLst/>
            <a:gdLst/>
            <a:ahLst/>
            <a:cxnLst/>
            <a:rect l="l" t="t" r="r" b="b"/>
            <a:pathLst>
              <a:path w="5899869" h="5796501" extrusionOk="0">
                <a:moveTo>
                  <a:pt x="4431664" y="3180611"/>
                </a:moveTo>
                <a:lnTo>
                  <a:pt x="5620384" y="4369332"/>
                </a:lnTo>
                <a:lnTo>
                  <a:pt x="5327337" y="4679355"/>
                </a:lnTo>
                <a:lnTo>
                  <a:pt x="2960212" y="4667965"/>
                </a:lnTo>
                <a:lnTo>
                  <a:pt x="4431664" y="3180611"/>
                </a:lnTo>
                <a:close/>
                <a:moveTo>
                  <a:pt x="1554481" y="282360"/>
                </a:moveTo>
                <a:lnTo>
                  <a:pt x="2743201" y="1471081"/>
                </a:lnTo>
                <a:lnTo>
                  <a:pt x="799106" y="3423126"/>
                </a:lnTo>
                <a:cubicBezTo>
                  <a:pt x="797781" y="2629321"/>
                  <a:pt x="796455" y="1835515"/>
                  <a:pt x="795130" y="1041710"/>
                </a:cubicBezTo>
                <a:lnTo>
                  <a:pt x="1554481" y="282360"/>
                </a:lnTo>
                <a:close/>
                <a:moveTo>
                  <a:pt x="4711149" y="0"/>
                </a:moveTo>
                <a:lnTo>
                  <a:pt x="5899869" y="1188721"/>
                </a:lnTo>
                <a:lnTo>
                  <a:pt x="1307990" y="5796501"/>
                </a:lnTo>
                <a:lnTo>
                  <a:pt x="0" y="4735002"/>
                </a:lnTo>
                <a:lnTo>
                  <a:pt x="4711149" y="0"/>
                </a:lnTo>
                <a:close/>
              </a:path>
            </a:pathLst>
          </a:custGeom>
          <a:solidFill>
            <a:srgbClr val="006A96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>
            <a:spLocks noGrp="1"/>
          </p:cNvSpPr>
          <p:nvPr>
            <p:ph type="pic" idx="2"/>
          </p:nvPr>
        </p:nvSpPr>
        <p:spPr>
          <a:xfrm>
            <a:off x="4573168" y="2"/>
            <a:ext cx="4570833" cy="514207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>
            <a:spLocks noGrp="1"/>
          </p:cNvSpPr>
          <p:nvPr>
            <p:ph type="ctrTitle"/>
          </p:nvPr>
        </p:nvSpPr>
        <p:spPr>
          <a:xfrm>
            <a:off x="-86497" y="194620"/>
            <a:ext cx="4376661" cy="11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182875" rIns="182875" bIns="182875" anchor="ctr" anchorCtr="0">
            <a:noAutofit/>
          </a:bodyPr>
          <a:lstStyle>
            <a:lvl1pPr lv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rgbClr val="006A96"/>
              </a:buClr>
              <a:buSzPts val="2400"/>
              <a:buFont typeface="Calibri"/>
              <a:buNone/>
              <a:defRPr sz="2400" b="1">
                <a:solidFill>
                  <a:srgbClr val="006A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65760" y="1504150"/>
            <a:ext cx="3924404" cy="341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C68AC"/>
              </a:buClr>
              <a:buSzPts val="1500"/>
              <a:buNone/>
              <a:defRPr sz="1500">
                <a:solidFill>
                  <a:srgbClr val="006A96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321371" y="114300"/>
            <a:ext cx="852842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marR="0" lvl="0" algn="l" rtl="0">
              <a:lnSpc>
                <a:spcPct val="107174"/>
              </a:lnSpc>
              <a:spcBef>
                <a:spcPts val="0"/>
              </a:spcBef>
              <a:spcAft>
                <a:spcPts val="0"/>
              </a:spcAft>
              <a:buClr>
                <a:srgbClr val="007DBA"/>
              </a:buClr>
              <a:buSzPts val="1575"/>
              <a:buFont typeface="Calibri"/>
              <a:buNone/>
              <a:defRPr sz="1575" b="0" i="0" u="none" strike="noStrike" cap="none">
                <a:solidFill>
                  <a:srgbClr val="007D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321371" y="1218031"/>
            <a:ext cx="8518524" cy="367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6C9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6C9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0037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0037" algn="l" rtl="0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82782" y="4700056"/>
            <a:ext cx="1323560" cy="3855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92">
          <p15:clr>
            <a:srgbClr val="F26B43"/>
          </p15:clr>
        </p15:guide>
        <p15:guide id="4" pos="5568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756">
          <p15:clr>
            <a:srgbClr val="F26B43"/>
          </p15:clr>
        </p15:guide>
        <p15:guide id="7" orient="horz" pos="3078">
          <p15:clr>
            <a:srgbClr val="F26B43"/>
          </p15:clr>
        </p15:guide>
        <p15:guide id="8" orient="horz" pos="636">
          <p15:clr>
            <a:srgbClr val="F26B43"/>
          </p15:clr>
        </p15:guide>
        <p15:guide id="9" orient="horz" pos="3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7;p42">
            <a:extLst>
              <a:ext uri="{FF2B5EF4-FFF2-40B4-BE49-F238E27FC236}">
                <a16:creationId xmlns:a16="http://schemas.microsoft.com/office/drawing/2014/main" id="{53F4A4DE-E45C-6170-EE08-08288B136D95}"/>
              </a:ext>
            </a:extLst>
          </p:cNvPr>
          <p:cNvSpPr txBox="1"/>
          <p:nvPr/>
        </p:nvSpPr>
        <p:spPr>
          <a:xfrm>
            <a:off x="19" y="13716"/>
            <a:ext cx="9144000" cy="528066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342900" tIns="0" rIns="0" bIns="0" anchor="ctr" anchorCtr="0">
            <a:noAutofit/>
          </a:bodyPr>
          <a:lstStyle/>
          <a:p>
            <a:pPr>
              <a:lnSpc>
                <a:spcPct val="88636"/>
              </a:lnSpc>
            </a:pPr>
            <a:r>
              <a:rPr lang="en-US" sz="1650" b="1" dirty="0">
                <a:solidFill>
                  <a:srgbClr val="FFFFFF"/>
                </a:solidFill>
              </a:rPr>
              <a:t>ADVANCING FIRO WITH ML ADVANCES IN WEATHER FORECASTING</a:t>
            </a:r>
            <a:endParaRPr sz="1650" b="1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D3EF24-E0DD-8D03-C51F-A7B9843B31F0}"/>
              </a:ext>
            </a:extLst>
          </p:cNvPr>
          <p:cNvSpPr txBox="1"/>
          <p:nvPr/>
        </p:nvSpPr>
        <p:spPr>
          <a:xfrm>
            <a:off x="545336" y="611433"/>
            <a:ext cx="4096706" cy="3231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Key Topics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68AAFA-8BA7-2C26-93C9-B6451ECFC699}"/>
              </a:ext>
            </a:extLst>
          </p:cNvPr>
          <p:cNvSpPr txBox="1"/>
          <p:nvPr/>
        </p:nvSpPr>
        <p:spPr>
          <a:xfrm>
            <a:off x="4643608" y="611433"/>
            <a:ext cx="4141154" cy="3231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Key Takeaways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5CDDE53-5CF6-4A0C-337D-BA95A221D3C1}"/>
              </a:ext>
            </a:extLst>
          </p:cNvPr>
          <p:cNvCxnSpPr>
            <a:cxnSpLocks/>
          </p:cNvCxnSpPr>
          <p:nvPr/>
        </p:nvCxnSpPr>
        <p:spPr>
          <a:xfrm>
            <a:off x="4643608" y="617466"/>
            <a:ext cx="0" cy="3957066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435719-F12E-A43C-6ED9-8AD7B908BFD7}"/>
              </a:ext>
            </a:extLst>
          </p:cNvPr>
          <p:cNvCxnSpPr>
            <a:cxnSpLocks/>
          </p:cNvCxnSpPr>
          <p:nvPr/>
        </p:nvCxnSpPr>
        <p:spPr>
          <a:xfrm>
            <a:off x="545334" y="617465"/>
            <a:ext cx="0" cy="3957066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D02839D-59BF-3B45-267F-4AC846A8E3BD}"/>
              </a:ext>
            </a:extLst>
          </p:cNvPr>
          <p:cNvCxnSpPr>
            <a:cxnSpLocks/>
          </p:cNvCxnSpPr>
          <p:nvPr/>
        </p:nvCxnSpPr>
        <p:spPr>
          <a:xfrm>
            <a:off x="8783199" y="617465"/>
            <a:ext cx="0" cy="3957066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DD781A-64A2-6932-0B74-33CE603E2244}"/>
              </a:ext>
            </a:extLst>
          </p:cNvPr>
          <p:cNvSpPr txBox="1"/>
          <p:nvPr/>
        </p:nvSpPr>
        <p:spPr>
          <a:xfrm>
            <a:off x="599043" y="1111596"/>
            <a:ext cx="399085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Wingdings" pitchFamily="2" charset="2"/>
              <a:buChar char="§"/>
            </a:pPr>
            <a:r>
              <a:rPr lang="en-US" sz="1275" dirty="0">
                <a:solidFill>
                  <a:schemeClr val="accent1"/>
                </a:solidFill>
              </a:rPr>
              <a:t>Review current state-of-the-science in AI &amp; ML powered weather forecasting</a:t>
            </a:r>
          </a:p>
          <a:p>
            <a:pPr>
              <a:spcAft>
                <a:spcPts val="450"/>
              </a:spcAft>
            </a:pPr>
            <a:endParaRPr lang="en-US" sz="1200" dirty="0"/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75" dirty="0">
                <a:solidFill>
                  <a:schemeClr val="accent1"/>
                </a:solidFill>
              </a:rPr>
              <a:t>Postprocessing forecasts with Deep Learning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(a) IVT associated with ARs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(b) Freezing level forecasts</a:t>
            </a:r>
          </a:p>
          <a:p>
            <a:pPr>
              <a:spcAft>
                <a:spcPts val="450"/>
              </a:spcAft>
            </a:pPr>
            <a:r>
              <a:rPr lang="en-US" sz="1050" dirty="0"/>
              <a:t>       (c) Quantitative precipitation forecasts</a:t>
            </a:r>
          </a:p>
          <a:p>
            <a:pPr>
              <a:spcAft>
                <a:spcPts val="450"/>
              </a:spcAft>
            </a:pPr>
            <a:endParaRPr lang="en-US" sz="1200" dirty="0"/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75" dirty="0">
                <a:solidFill>
                  <a:schemeClr val="accent1"/>
                </a:solidFill>
              </a:rPr>
              <a:t>AI data-driven weather forecasting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(a) Emergence of AI weather models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(b) AI large ensembles for prediction of extremes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(c) AI-based climate attribution tools</a:t>
            </a:r>
          </a:p>
          <a:p>
            <a:pPr>
              <a:spcAft>
                <a:spcPts val="225"/>
              </a:spcAft>
            </a:pPr>
            <a:r>
              <a:rPr lang="en-US" sz="1050" dirty="0"/>
              <a:t>       (d) Regional high-res AI weather modeling</a:t>
            </a:r>
          </a:p>
          <a:p>
            <a:pPr marL="214313" indent="-214313">
              <a:spcAft>
                <a:spcPts val="450"/>
              </a:spcAft>
              <a:buFont typeface="Wingdings" pitchFamily="2" charset="2"/>
              <a:buChar char="§"/>
            </a:pPr>
            <a:endParaRPr lang="en-US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C6CEA6-2957-FA35-AE09-21EFADFFDF1B}"/>
              </a:ext>
            </a:extLst>
          </p:cNvPr>
          <p:cNvSpPr txBox="1"/>
          <p:nvPr/>
        </p:nvSpPr>
        <p:spPr>
          <a:xfrm>
            <a:off x="4726238" y="1003707"/>
            <a:ext cx="399135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00" dirty="0">
                <a:solidFill>
                  <a:schemeClr val="accent1"/>
                </a:solidFill>
              </a:rPr>
              <a:t>To date, weather forecasts informing operations for FIRO has primarily relied on physics-based models.</a:t>
            </a:r>
          </a:p>
          <a:p>
            <a:pPr>
              <a:spcAft>
                <a:spcPts val="225"/>
              </a:spcAft>
            </a:pPr>
            <a:r>
              <a:rPr lang="en-US" sz="1200" dirty="0">
                <a:solidFill>
                  <a:schemeClr val="accent1"/>
                </a:solidFill>
              </a:rPr>
              <a:t> </a:t>
            </a:r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00" dirty="0">
                <a:solidFill>
                  <a:schemeClr val="accent1"/>
                </a:solidFill>
              </a:rPr>
              <a:t>Significant improvements are being achieved with innovative deep learning algorithms for the prediction of extreme events (e.g., top 1% events), especially at the watershed scale. </a:t>
            </a:r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endParaRPr lang="en-US" sz="1200" dirty="0">
              <a:solidFill>
                <a:schemeClr val="accent1"/>
              </a:solidFill>
            </a:endParaRPr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00" dirty="0">
                <a:solidFill>
                  <a:schemeClr val="accent1"/>
                </a:solidFill>
              </a:rPr>
              <a:t>Recently developed AI data-driven weather models are significantly transforming the weather prediction enterprise, including the generation of very large ensembles with significantly lesser real-time computational resources.</a:t>
            </a:r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endParaRPr lang="en-US" sz="1200" dirty="0">
              <a:solidFill>
                <a:schemeClr val="accent1"/>
              </a:solidFill>
            </a:endParaRPr>
          </a:p>
          <a:p>
            <a:pPr marL="214313" indent="-214313">
              <a:spcAft>
                <a:spcPts val="225"/>
              </a:spcAft>
              <a:buFont typeface="Wingdings" pitchFamily="2" charset="2"/>
              <a:buChar char="§"/>
            </a:pPr>
            <a:r>
              <a:rPr lang="en-US" sz="1200" dirty="0">
                <a:solidFill>
                  <a:schemeClr val="accent1"/>
                </a:solidFill>
              </a:rPr>
              <a:t>In the coming years, emerging technologies that integrate dynamical modeling with AI and ML offer promising opportunities to enhance FIRO outcomes.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B62B2E8-0F4A-B5CE-510D-84B69BBBD358}"/>
              </a:ext>
            </a:extLst>
          </p:cNvPr>
          <p:cNvCxnSpPr>
            <a:cxnSpLocks/>
          </p:cNvCxnSpPr>
          <p:nvPr/>
        </p:nvCxnSpPr>
        <p:spPr>
          <a:xfrm>
            <a:off x="545334" y="4569246"/>
            <a:ext cx="823786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112;p7">
            <a:extLst>
              <a:ext uri="{FF2B5EF4-FFF2-40B4-BE49-F238E27FC236}">
                <a16:creationId xmlns:a16="http://schemas.microsoft.com/office/drawing/2014/main" id="{443A5928-4BC2-1295-FD21-F1A2C2EB37CA}"/>
              </a:ext>
            </a:extLst>
          </p:cNvPr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>
              <a:buSzPts val="1200"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</a:t>
            </a:r>
            <a:r>
              <a:rPr lang="en-US" sz="1200" i="1" dirty="0">
                <a:solidFill>
                  <a:srgbClr val="565762"/>
                </a:solidFill>
              </a:rPr>
              <a:t>Agniv Sengupta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"/>
          <p:cNvSpPr txBox="1">
            <a:spLocks noGrp="1"/>
          </p:cNvSpPr>
          <p:nvPr>
            <p:ph type="ctrTitle"/>
          </p:nvPr>
        </p:nvSpPr>
        <p:spPr>
          <a:xfrm>
            <a:off x="-123568" y="188158"/>
            <a:ext cx="9005882" cy="608855"/>
          </a:xfrm>
          <a:prstGeom prst="rect">
            <a:avLst/>
          </a:prstGeom>
          <a:solidFill>
            <a:srgbClr val="006C92"/>
          </a:solidFill>
          <a:ln>
            <a:noFill/>
          </a:ln>
        </p:spPr>
        <p:txBody>
          <a:bodyPr spcFirstLastPara="1" wrap="square" lIns="457200" tIns="0" rIns="0" bIns="0" anchor="ctr" anchorCtr="0">
            <a:noAutofit/>
          </a:bodyPr>
          <a:lstStyle/>
          <a:p>
            <a:pPr lvl="0"/>
            <a:r>
              <a:rPr lang="en-US" sz="2400" dirty="0"/>
              <a:t>Machine Learning in Hydrologic (Streamflow) Modeling</a:t>
            </a:r>
            <a:r>
              <a:rPr lang="en-US" dirty="0"/>
              <a:t> - Summary</a:t>
            </a:r>
            <a:endParaRPr dirty="0"/>
          </a:p>
        </p:txBody>
      </p:sp>
      <p:sp>
        <p:nvSpPr>
          <p:cNvPr id="112" name="Google Shape;112;p7"/>
          <p:cNvSpPr txBox="1"/>
          <p:nvPr/>
        </p:nvSpPr>
        <p:spPr>
          <a:xfrm>
            <a:off x="4463209" y="4866504"/>
            <a:ext cx="4538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565762"/>
                </a:solidFill>
                <a:latin typeface="Arial"/>
                <a:ea typeface="Arial"/>
                <a:cs typeface="Arial"/>
                <a:sym typeface="Arial"/>
              </a:rPr>
              <a:t>Provided by: Ming Pan</a:t>
            </a:r>
            <a:endParaRPr sz="1200" b="0" i="1" u="none" strike="noStrike" cap="none" dirty="0">
              <a:solidFill>
                <a:srgbClr val="5657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3" name="Google Shape;113;p7"/>
          <p:cNvGraphicFramePr/>
          <p:nvPr>
            <p:extLst>
              <p:ext uri="{D42A27DB-BD31-4B8C-83A1-F6EECF244321}">
                <p14:modId xmlns:p14="http://schemas.microsoft.com/office/powerpoint/2010/main" val="1964628585"/>
              </p:ext>
            </p:extLst>
          </p:nvPr>
        </p:nvGraphicFramePr>
        <p:xfrm>
          <a:off x="502800" y="1200138"/>
          <a:ext cx="8041750" cy="3286827"/>
        </p:xfrm>
        <a:graphic>
          <a:graphicData uri="http://schemas.openxmlformats.org/drawingml/2006/table">
            <a:tbl>
              <a:tblPr>
                <a:noFill/>
                <a:tableStyleId>{FFCCA786-9350-406D-84C5-0F0AD0C8A2C8}</a:tableStyleId>
              </a:tblPr>
              <a:tblGrid>
                <a:gridCol w="38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Topics: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Key Takeaways: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25"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traditional hydrologic models work and their challenges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ML hydrologic models work and what gaps they can help bridging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as a data assimilation tool</a:t>
                      </a:r>
                      <a:endParaRPr sz="1500" dirty="0">
                        <a:solidFill>
                          <a:srgbClr val="006C9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limitations &amp; caveats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 can be a more flexible/skillful/fast regression model for streamflow hydrology.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Model optimization is already part of ML.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free lunch – everything learned from the data. Streamflow hydrology is a </a:t>
                      </a:r>
                      <a:r>
                        <a:rPr lang="en-US" sz="1500" b="1" i="1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small</a:t>
                      </a: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data problem, limited patterns can be captured.</a:t>
                      </a:r>
                    </a:p>
                    <a:p>
                      <a:pPr marL="457200" lvl="0" indent="-3238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C68AC"/>
                        </a:buClr>
                        <a:buSzPts val="1500"/>
                        <a:buChar char="•"/>
                      </a:pPr>
                      <a:r>
                        <a:rPr lang="en-US" sz="1500" dirty="0">
                          <a:solidFill>
                            <a:srgbClr val="006C9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Hydrology is very local – human expertise/experience/etc. is very important.</a:t>
                      </a:r>
                    </a:p>
                  </a:txBody>
                  <a:tcPr marL="91425" marR="91425" marT="91425" marB="914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Custom 3">
      <a:dk1>
        <a:srgbClr val="464749"/>
      </a:dk1>
      <a:lt1>
        <a:srgbClr val="FFFFFF"/>
      </a:lt1>
      <a:dk2>
        <a:srgbClr val="101D3A"/>
      </a:dk2>
      <a:lt2>
        <a:srgbClr val="FFFFFF"/>
      </a:lt2>
      <a:accent1>
        <a:srgbClr val="006995"/>
      </a:accent1>
      <a:accent2>
        <a:srgbClr val="F3E500"/>
      </a:accent2>
      <a:accent3>
        <a:srgbClr val="182B48"/>
      </a:accent3>
      <a:accent4>
        <a:srgbClr val="B4B5BD"/>
      </a:accent4>
      <a:accent5>
        <a:srgbClr val="00C5D6"/>
      </a:accent5>
      <a:accent6>
        <a:srgbClr val="6D953A"/>
      </a:accent6>
      <a:hlink>
        <a:srgbClr val="006995"/>
      </a:hlink>
      <a:folHlink>
        <a:srgbClr val="00C5D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ab31d3-b8fd-4f92-89f3-03c1fb50a733">
      <Terms xmlns="http://schemas.microsoft.com/office/infopath/2007/PartnerControls"/>
    </lcf76f155ced4ddcb4097134ff3c332f>
    <TaxCatchAll xmlns="594dbb9d-4ee2-4cc0-bb5b-217b547981a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D0FA3C9C8B840BD4719EDB774EA3E" ma:contentTypeVersion="16" ma:contentTypeDescription="Create a new document." ma:contentTypeScope="" ma:versionID="1f1c26727583353d1f25a3d31e0260fa">
  <xsd:schema xmlns:xsd="http://www.w3.org/2001/XMLSchema" xmlns:xs="http://www.w3.org/2001/XMLSchema" xmlns:p="http://schemas.microsoft.com/office/2006/metadata/properties" xmlns:ns2="35ab31d3-b8fd-4f92-89f3-03c1fb50a733" xmlns:ns3="594dbb9d-4ee2-4cc0-bb5b-217b547981ad" targetNamespace="http://schemas.microsoft.com/office/2006/metadata/properties" ma:root="true" ma:fieldsID="07bedb6e2584ae16e465a399ab99d8b5" ns2:_="" ns3:_="">
    <xsd:import namespace="35ab31d3-b8fd-4f92-89f3-03c1fb50a733"/>
    <xsd:import namespace="594dbb9d-4ee2-4cc0-bb5b-217b547981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ab31d3-b8fd-4f92-89f3-03c1fb50a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42dd458-7308-4bcd-84e5-5a32323ab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dbb9d-4ee2-4cc0-bb5b-217b547981a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e866bf6-b640-4984-a738-718b31ca96a4}" ma:internalName="TaxCatchAll" ma:showField="CatchAllData" ma:web="594dbb9d-4ee2-4cc0-bb5b-217b547981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7984E4-B8C8-466C-B4B2-D6113D27CE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88EF07-FA4A-4B5E-A973-6AAFFBE3B631}">
  <ds:schemaRefs>
    <ds:schemaRef ds:uri="http://schemas.microsoft.com/office/2006/metadata/properties"/>
    <ds:schemaRef ds:uri="http://schemas.microsoft.com/office/infopath/2007/PartnerControls"/>
    <ds:schemaRef ds:uri="35ab31d3-b8fd-4f92-89f3-03c1fb50a733"/>
    <ds:schemaRef ds:uri="594dbb9d-4ee2-4cc0-bb5b-217b547981ad"/>
  </ds:schemaRefs>
</ds:datastoreItem>
</file>

<file path=customXml/itemProps3.xml><?xml version="1.0" encoding="utf-8"?>
<ds:datastoreItem xmlns:ds="http://schemas.openxmlformats.org/officeDocument/2006/customXml" ds:itemID="{5D03ECAC-D4F1-4B5B-A8D8-350166DB23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ab31d3-b8fd-4f92-89f3-03c1fb50a733"/>
    <ds:schemaRef ds:uri="594dbb9d-4ee2-4cc0-bb5b-217b547981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309</Words>
  <Application>Microsoft Office PowerPoint</Application>
  <PresentationFormat>On-screen Show (16:9)</PresentationFormat>
  <Paragraphs>37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Content Slides</vt:lpstr>
      <vt:lpstr>PowerPoint Presentation</vt:lpstr>
      <vt:lpstr>Machine Learning in Hydrologic (Streamflow) Modeling -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Toombs, Monica</dc:creator>
  <cp:lastModifiedBy>Van Maanen, Kyla</cp:lastModifiedBy>
  <cp:revision>8</cp:revision>
  <dcterms:created xsi:type="dcterms:W3CDTF">2016-05-16T17:59:33Z</dcterms:created>
  <dcterms:modified xsi:type="dcterms:W3CDTF">2025-08-07T17:50:44Z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0x0101005A3D0FA3C9C8B840BD4719EDB774EA3E</vt:lpwstr>
  </property>
  <property fmtid="{D5CDD505-2E9C-101B-9397-08002B2CF9AE}" pid="3" name="MediaServiceImageTags">
    <vt:lpwstr/>
  </property>
</Properties>
</file>